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y Grotesk Key Bold" charset="1" panose="00000800000000000000"/>
      <p:regular r:id="rId14"/>
    </p:embeddedFont>
    <p:embeddedFont>
      <p:font typeface="League Spartan" charset="1" panose="00000800000000000000"/>
      <p:regular r:id="rId15"/>
    </p:embeddedFont>
    <p:embeddedFont>
      <p:font typeface="Cy Grotesk Key" charset="1" panose="00000500000000000000"/>
      <p:regular r:id="rId16"/>
    </p:embeddedFont>
    <p:embeddedFont>
      <p:font typeface="Open Sans Bold" charset="1" panose="020B0806030504020204"/>
      <p:regular r:id="rId17"/>
    </p:embeddedFont>
    <p:embeddedFont>
      <p:font typeface="Arimo Bold" charset="1" panose="020B0704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7330" y="494284"/>
            <a:ext cx="5482049" cy="1192810"/>
            <a:chOff x="0" y="0"/>
            <a:chExt cx="1806764" cy="393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764" cy="393124"/>
            </a:xfrm>
            <a:custGeom>
              <a:avLst/>
              <a:gdLst/>
              <a:ahLst/>
              <a:cxnLst/>
              <a:rect r="r" b="b" t="t" l="l"/>
              <a:pathLst>
                <a:path h="393124" w="1806764">
                  <a:moveTo>
                    <a:pt x="0" y="0"/>
                  </a:moveTo>
                  <a:lnTo>
                    <a:pt x="1806764" y="0"/>
                  </a:lnTo>
                  <a:lnTo>
                    <a:pt x="1806764" y="393124"/>
                  </a:lnTo>
                  <a:lnTo>
                    <a:pt x="0" y="393124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06764" cy="440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27974" y="1971771"/>
            <a:ext cx="8620761" cy="135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21"/>
              </a:lnSpc>
            </a:pPr>
            <a:r>
              <a:rPr lang="en-US" b="true" sz="9009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 PROYECTO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702267" y="-404924"/>
            <a:ext cx="3880936" cy="3733657"/>
          </a:xfrm>
          <a:custGeom>
            <a:avLst/>
            <a:gdLst/>
            <a:ahLst/>
            <a:cxnLst/>
            <a:rect r="r" b="b" t="t" l="l"/>
            <a:pathLst>
              <a:path h="3733657" w="3880936">
                <a:moveTo>
                  <a:pt x="0" y="0"/>
                </a:moveTo>
                <a:lnTo>
                  <a:pt x="3880936" y="0"/>
                </a:lnTo>
                <a:lnTo>
                  <a:pt x="3880936" y="3733657"/>
                </a:lnTo>
                <a:lnTo>
                  <a:pt x="0" y="3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73973">
            <a:off x="3616210" y="7544954"/>
            <a:ext cx="4307392" cy="2498287"/>
          </a:xfrm>
          <a:custGeom>
            <a:avLst/>
            <a:gdLst/>
            <a:ahLst/>
            <a:cxnLst/>
            <a:rect r="r" b="b" t="t" l="l"/>
            <a:pathLst>
              <a:path h="2498287" w="4307392">
                <a:moveTo>
                  <a:pt x="0" y="0"/>
                </a:moveTo>
                <a:lnTo>
                  <a:pt x="4307392" y="0"/>
                </a:lnTo>
                <a:lnTo>
                  <a:pt x="4307392" y="2498287"/>
                </a:lnTo>
                <a:lnTo>
                  <a:pt x="0" y="2498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14394">
            <a:off x="7356299" y="7629502"/>
            <a:ext cx="2094527" cy="693098"/>
          </a:xfrm>
          <a:custGeom>
            <a:avLst/>
            <a:gdLst/>
            <a:ahLst/>
            <a:cxnLst/>
            <a:rect r="r" b="b" t="t" l="l"/>
            <a:pathLst>
              <a:path h="693098" w="2094527">
                <a:moveTo>
                  <a:pt x="0" y="0"/>
                </a:moveTo>
                <a:lnTo>
                  <a:pt x="2094527" y="0"/>
                </a:lnTo>
                <a:lnTo>
                  <a:pt x="2094527" y="693098"/>
                </a:lnTo>
                <a:lnTo>
                  <a:pt x="0" y="693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61413" y="5143500"/>
            <a:ext cx="4070938" cy="4114800"/>
          </a:xfrm>
          <a:custGeom>
            <a:avLst/>
            <a:gdLst/>
            <a:ahLst/>
            <a:cxnLst/>
            <a:rect r="r" b="b" t="t" l="l"/>
            <a:pathLst>
              <a:path h="4114800" w="4070938">
                <a:moveTo>
                  <a:pt x="0" y="0"/>
                </a:moveTo>
                <a:lnTo>
                  <a:pt x="4070938" y="0"/>
                </a:lnTo>
                <a:lnTo>
                  <a:pt x="40709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269789">
            <a:off x="-3628993" y="6039918"/>
            <a:ext cx="6183054" cy="7137725"/>
          </a:xfrm>
          <a:custGeom>
            <a:avLst/>
            <a:gdLst/>
            <a:ahLst/>
            <a:cxnLst/>
            <a:rect r="r" b="b" t="t" l="l"/>
            <a:pathLst>
              <a:path h="7137725" w="6183054">
                <a:moveTo>
                  <a:pt x="0" y="0"/>
                </a:moveTo>
                <a:lnTo>
                  <a:pt x="6183054" y="0"/>
                </a:lnTo>
                <a:lnTo>
                  <a:pt x="6183054" y="7137725"/>
                </a:lnTo>
                <a:lnTo>
                  <a:pt x="0" y="7137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9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423035">
            <a:off x="2901472" y="410331"/>
            <a:ext cx="2458720" cy="2553526"/>
          </a:xfrm>
          <a:custGeom>
            <a:avLst/>
            <a:gdLst/>
            <a:ahLst/>
            <a:cxnLst/>
            <a:rect r="r" b="b" t="t" l="l"/>
            <a:pathLst>
              <a:path h="2553526" w="2458720">
                <a:moveTo>
                  <a:pt x="0" y="0"/>
                </a:moveTo>
                <a:lnTo>
                  <a:pt x="2458720" y="0"/>
                </a:lnTo>
                <a:lnTo>
                  <a:pt x="2458720" y="2553526"/>
                </a:lnTo>
                <a:lnTo>
                  <a:pt x="0" y="2553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78481" y="3399988"/>
            <a:ext cx="3567134" cy="3329325"/>
          </a:xfrm>
          <a:custGeom>
            <a:avLst/>
            <a:gdLst/>
            <a:ahLst/>
            <a:cxnLst/>
            <a:rect r="r" b="b" t="t" l="l"/>
            <a:pathLst>
              <a:path h="3329325" w="3567134">
                <a:moveTo>
                  <a:pt x="0" y="0"/>
                </a:moveTo>
                <a:lnTo>
                  <a:pt x="3567134" y="0"/>
                </a:lnTo>
                <a:lnTo>
                  <a:pt x="3567134" y="3329326"/>
                </a:lnTo>
                <a:lnTo>
                  <a:pt x="0" y="33293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17170" y="459176"/>
            <a:ext cx="6842368" cy="143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18"/>
              </a:lnSpc>
              <a:spcBef>
                <a:spcPct val="0"/>
              </a:spcBef>
            </a:pPr>
            <a:r>
              <a:rPr lang="en-US" b="true" sz="8370">
                <a:solidFill>
                  <a:srgbClr val="1187A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 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793" y="7839062"/>
            <a:ext cx="4338799" cy="169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2328" indent="-351164" lvl="1">
              <a:lnSpc>
                <a:spcPts val="4554"/>
              </a:lnSpc>
              <a:buFont typeface="Arial"/>
              <a:buChar char="•"/>
            </a:pPr>
            <a:r>
              <a:rPr lang="en-US" sz="3253">
                <a:solidFill>
                  <a:srgbClr val="FEFDFC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Alan Céspedes</a:t>
            </a:r>
          </a:p>
          <a:p>
            <a:pPr algn="just" marL="702328" indent="-351164" lvl="1">
              <a:lnSpc>
                <a:spcPts val="4554"/>
              </a:lnSpc>
              <a:buFont typeface="Arial"/>
              <a:buChar char="•"/>
            </a:pPr>
            <a:r>
              <a:rPr lang="en-US" sz="3253">
                <a:solidFill>
                  <a:srgbClr val="FEFDFC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Hector Saavedra</a:t>
            </a:r>
          </a:p>
          <a:p>
            <a:pPr algn="just" marL="702328" indent="-351164" lvl="1">
              <a:lnSpc>
                <a:spcPts val="4554"/>
              </a:lnSpc>
              <a:buFont typeface="Arial"/>
              <a:buChar char="•"/>
            </a:pPr>
            <a:r>
              <a:rPr lang="en-US" sz="3253">
                <a:solidFill>
                  <a:srgbClr val="FEFDFC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Braikel Balboa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21869" y="8246317"/>
            <a:ext cx="3620437" cy="106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223"/>
              </a:lnSpc>
            </a:pPr>
            <a:r>
              <a:rPr lang="en-US" b="true" sz="3199" strike="noStrike" u="none">
                <a:solidFill>
                  <a:srgbClr val="FFFCF3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INTEGRANTES DEL EQUIPO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17831" y="5372351"/>
            <a:ext cx="8620761" cy="135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21"/>
              </a:lnSpc>
            </a:pPr>
            <a:r>
              <a:rPr lang="en-US" b="true" sz="9009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CONNEC-TEA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8069" y="2424562"/>
            <a:ext cx="9522069" cy="8415236"/>
            <a:chOff x="0" y="0"/>
            <a:chExt cx="1783089" cy="1575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3089" cy="1575825"/>
            </a:xfrm>
            <a:custGeom>
              <a:avLst/>
              <a:gdLst/>
              <a:ahLst/>
              <a:cxnLst/>
              <a:rect r="r" b="b" t="t" l="l"/>
              <a:pathLst>
                <a:path h="1575825" w="1783089">
                  <a:moveTo>
                    <a:pt x="14635" y="0"/>
                  </a:moveTo>
                  <a:lnTo>
                    <a:pt x="1768454" y="0"/>
                  </a:lnTo>
                  <a:cubicBezTo>
                    <a:pt x="1772336" y="0"/>
                    <a:pt x="1776058" y="1542"/>
                    <a:pt x="1778803" y="4286"/>
                  </a:cubicBezTo>
                  <a:cubicBezTo>
                    <a:pt x="1781547" y="7031"/>
                    <a:pt x="1783089" y="10753"/>
                    <a:pt x="1783089" y="14635"/>
                  </a:cubicBezTo>
                  <a:lnTo>
                    <a:pt x="1783089" y="1561190"/>
                  </a:lnTo>
                  <a:cubicBezTo>
                    <a:pt x="1783089" y="1565071"/>
                    <a:pt x="1781547" y="1568794"/>
                    <a:pt x="1778803" y="1571538"/>
                  </a:cubicBezTo>
                  <a:cubicBezTo>
                    <a:pt x="1776058" y="1574283"/>
                    <a:pt x="1772336" y="1575825"/>
                    <a:pt x="1768454" y="1575825"/>
                  </a:cubicBezTo>
                  <a:lnTo>
                    <a:pt x="14635" y="1575825"/>
                  </a:lnTo>
                  <a:cubicBezTo>
                    <a:pt x="10753" y="1575825"/>
                    <a:pt x="7031" y="1574283"/>
                    <a:pt x="4286" y="1571538"/>
                  </a:cubicBezTo>
                  <a:cubicBezTo>
                    <a:pt x="1542" y="1568794"/>
                    <a:pt x="0" y="1565071"/>
                    <a:pt x="0" y="1561190"/>
                  </a:cubicBezTo>
                  <a:lnTo>
                    <a:pt x="0" y="14635"/>
                  </a:lnTo>
                  <a:cubicBezTo>
                    <a:pt x="0" y="10753"/>
                    <a:pt x="1542" y="7031"/>
                    <a:pt x="4286" y="4286"/>
                  </a:cubicBezTo>
                  <a:cubicBezTo>
                    <a:pt x="7031" y="1542"/>
                    <a:pt x="10753" y="0"/>
                    <a:pt x="14635" y="0"/>
                  </a:cubicBezTo>
                  <a:close/>
                </a:path>
              </a:pathLst>
            </a:custGeom>
            <a:blipFill>
              <a:blip r:embed="rId2"/>
              <a:stretch>
                <a:fillRect l="-16323" t="0" r="-1632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0859" y="898251"/>
            <a:ext cx="15724432" cy="1526312"/>
            <a:chOff x="0" y="0"/>
            <a:chExt cx="4141414" cy="401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41414" cy="401992"/>
            </a:xfrm>
            <a:custGeom>
              <a:avLst/>
              <a:gdLst/>
              <a:ahLst/>
              <a:cxnLst/>
              <a:rect r="r" b="b" t="t" l="l"/>
              <a:pathLst>
                <a:path h="401992" w="4141414">
                  <a:moveTo>
                    <a:pt x="0" y="0"/>
                  </a:moveTo>
                  <a:lnTo>
                    <a:pt x="4141414" y="0"/>
                  </a:lnTo>
                  <a:lnTo>
                    <a:pt x="4141414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141414" cy="44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05432" y="3400366"/>
            <a:ext cx="7417218" cy="5941632"/>
            <a:chOff x="0" y="0"/>
            <a:chExt cx="1953506" cy="15648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3506" cy="1564874"/>
            </a:xfrm>
            <a:custGeom>
              <a:avLst/>
              <a:gdLst/>
              <a:ahLst/>
              <a:cxnLst/>
              <a:rect r="r" b="b" t="t" l="l"/>
              <a:pathLst>
                <a:path h="1564874" w="1953506">
                  <a:moveTo>
                    <a:pt x="0" y="0"/>
                  </a:moveTo>
                  <a:lnTo>
                    <a:pt x="1953506" y="0"/>
                  </a:lnTo>
                  <a:lnTo>
                    <a:pt x="1953506" y="1564874"/>
                  </a:lnTo>
                  <a:lnTo>
                    <a:pt x="0" y="15648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53506" cy="161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673360" y="2886277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191781">
            <a:off x="15713492" y="279684"/>
            <a:ext cx="2488197" cy="3676920"/>
          </a:xfrm>
          <a:custGeom>
            <a:avLst/>
            <a:gdLst/>
            <a:ahLst/>
            <a:cxnLst/>
            <a:rect r="r" b="b" t="t" l="l"/>
            <a:pathLst>
              <a:path h="3676920" w="2488197">
                <a:moveTo>
                  <a:pt x="0" y="0"/>
                </a:moveTo>
                <a:lnTo>
                  <a:pt x="2488197" y="0"/>
                </a:lnTo>
                <a:lnTo>
                  <a:pt x="2488197" y="3676920"/>
                </a:lnTo>
                <a:lnTo>
                  <a:pt x="0" y="3676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2109" y="914819"/>
            <a:ext cx="14320542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PROBLEMAS Y NECESIDADES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7022" y="3689542"/>
            <a:ext cx="5394037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Antecedentes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540372" y="4497897"/>
            <a:ext cx="7417218" cy="431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673" indent="-333837" lvl="1">
              <a:lnSpc>
                <a:spcPts val="4329"/>
              </a:lnSpc>
              <a:buFont typeface="Arial"/>
              <a:buChar char="•"/>
            </a:pPr>
            <a:r>
              <a:rPr lang="en-US" b="true" sz="309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plataformas digitales inclusivas adaptadas a la neurodiversidad</a:t>
            </a:r>
          </a:p>
          <a:p>
            <a:pPr algn="l" marL="667673" indent="-333837" lvl="1">
              <a:lnSpc>
                <a:spcPts val="4329"/>
              </a:lnSpc>
              <a:buFont typeface="Arial"/>
              <a:buChar char="•"/>
            </a:pPr>
            <a:r>
              <a:rPr lang="en-US" b="true" sz="309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Familias y docenctes requieren entornos accesibles</a:t>
            </a:r>
          </a:p>
          <a:p>
            <a:pPr algn="l" marL="667673" indent="-333837" lvl="1">
              <a:lnSpc>
                <a:spcPts val="4329"/>
              </a:lnSpc>
              <a:buFont typeface="Arial"/>
              <a:buChar char="•"/>
            </a:pPr>
            <a:r>
              <a:rPr lang="en-US" b="true" sz="309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 bien hay comunicación no hay una plataforma que cubra y tenga los criterios de accesibilidad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0859" y="898251"/>
            <a:ext cx="13694282" cy="1400332"/>
            <a:chOff x="0" y="0"/>
            <a:chExt cx="3606724" cy="368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06724" cy="368812"/>
            </a:xfrm>
            <a:custGeom>
              <a:avLst/>
              <a:gdLst/>
              <a:ahLst/>
              <a:cxnLst/>
              <a:rect r="r" b="b" t="t" l="l"/>
              <a:pathLst>
                <a:path h="368812" w="3606724">
                  <a:moveTo>
                    <a:pt x="0" y="0"/>
                  </a:moveTo>
                  <a:lnTo>
                    <a:pt x="3606724" y="0"/>
                  </a:lnTo>
                  <a:lnTo>
                    <a:pt x="3606724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06724" cy="41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63110" y="666281"/>
            <a:ext cx="3235496" cy="2588397"/>
          </a:xfrm>
          <a:custGeom>
            <a:avLst/>
            <a:gdLst/>
            <a:ahLst/>
            <a:cxnLst/>
            <a:rect r="r" b="b" t="t" l="l"/>
            <a:pathLst>
              <a:path h="2588397" w="3235496">
                <a:moveTo>
                  <a:pt x="0" y="0"/>
                </a:moveTo>
                <a:lnTo>
                  <a:pt x="3235497" y="0"/>
                </a:lnTo>
                <a:lnTo>
                  <a:pt x="3235497" y="2588397"/>
                </a:lnTo>
                <a:lnTo>
                  <a:pt x="0" y="2588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312798" y="3749519"/>
          <a:ext cx="6946502" cy="5183594"/>
        </p:xfrm>
        <a:graphic>
          <a:graphicData uri="http://schemas.openxmlformats.org/drawingml/2006/table">
            <a:tbl>
              <a:tblPr/>
              <a:tblGrid>
                <a:gridCol w="4819322"/>
              </a:tblGrid>
              <a:tr h="12288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Aula Virtual inclusiva: Connect_TEA</a:t>
                      </a:r>
                      <a:endParaRPr lang="en-US" sz="1100"/>
                    </a:p>
                  </a:txBody>
                  <a:tcPr marL="260146" marR="260146" marT="260146" marB="260146" anchor="ctr">
                    <a:lnL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71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Adaptada a estudiantes, familias y profesionales</a:t>
                      </a:r>
                      <a:endParaRPr lang="en-US" sz="1100"/>
                    </a:p>
                  </a:txBody>
                  <a:tcPr marL="260146" marR="260146" marT="260146" marB="260146" anchor="ctr">
                    <a:lnL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55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Mockup inicial ya diseñado</a:t>
                      </a:r>
                      <a:endParaRPr lang="en-US" sz="1100"/>
                    </a:p>
                  </a:txBody>
                  <a:tcPr marL="260146" marR="260146" marT="260146" marB="260146" anchor="ctr">
                    <a:lnL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9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Cumplir con estándares WCAG 2.1 AA</a:t>
                      </a:r>
                      <a:endParaRPr lang="en-US" sz="1100"/>
                    </a:p>
                  </a:txBody>
                  <a:tcPr marL="260146" marR="260146" marT="260146" marB="260146" anchor="ctr">
                    <a:lnL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9532358" y="4000627"/>
            <a:ext cx="780439" cy="780856"/>
            <a:chOff x="0" y="0"/>
            <a:chExt cx="812800" cy="8132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3233"/>
            </a:xfrm>
            <a:custGeom>
              <a:avLst/>
              <a:gdLst/>
              <a:ahLst/>
              <a:cxnLst/>
              <a:rect r="r" b="b" t="t" l="l"/>
              <a:pathLst>
                <a:path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32358" y="5261630"/>
            <a:ext cx="780439" cy="780856"/>
            <a:chOff x="0" y="0"/>
            <a:chExt cx="812800" cy="8132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3233"/>
            </a:xfrm>
            <a:custGeom>
              <a:avLst/>
              <a:gdLst/>
              <a:ahLst/>
              <a:cxnLst/>
              <a:rect r="r" b="b" t="t" l="l"/>
              <a:pathLst>
                <a:path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32358" y="6626131"/>
            <a:ext cx="780439" cy="780856"/>
            <a:chOff x="0" y="0"/>
            <a:chExt cx="812800" cy="8132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3233"/>
            </a:xfrm>
            <a:custGeom>
              <a:avLst/>
              <a:gdLst/>
              <a:ahLst/>
              <a:cxnLst/>
              <a:rect r="r" b="b" t="t" l="l"/>
              <a:pathLst>
                <a:path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32358" y="7990632"/>
            <a:ext cx="780439" cy="780856"/>
            <a:chOff x="0" y="0"/>
            <a:chExt cx="812800" cy="8132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3233"/>
            </a:xfrm>
            <a:custGeom>
              <a:avLst/>
              <a:gdLst/>
              <a:ahLst/>
              <a:cxnLst/>
              <a:rect r="r" b="b" t="t" l="l"/>
              <a:pathLst>
                <a:path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4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43250" y="3090222"/>
            <a:ext cx="8301619" cy="5904527"/>
          </a:xfrm>
          <a:custGeom>
            <a:avLst/>
            <a:gdLst/>
            <a:ahLst/>
            <a:cxnLst/>
            <a:rect r="r" b="b" t="t" l="l"/>
            <a:pathLst>
              <a:path h="5904527" w="8301619">
                <a:moveTo>
                  <a:pt x="0" y="0"/>
                </a:moveTo>
                <a:lnTo>
                  <a:pt x="8301619" y="0"/>
                </a:lnTo>
                <a:lnTo>
                  <a:pt x="8301619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1885" y="925317"/>
            <a:ext cx="1075645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NUESTRA PROPUESTA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2677" y="795224"/>
            <a:ext cx="12557646" cy="1400332"/>
            <a:chOff x="0" y="0"/>
            <a:chExt cx="3307364" cy="368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07364" cy="368812"/>
            </a:xfrm>
            <a:custGeom>
              <a:avLst/>
              <a:gdLst/>
              <a:ahLst/>
              <a:cxnLst/>
              <a:rect r="r" b="b" t="t" l="l"/>
              <a:pathLst>
                <a:path h="368812" w="3307364">
                  <a:moveTo>
                    <a:pt x="0" y="0"/>
                  </a:moveTo>
                  <a:lnTo>
                    <a:pt x="3307364" y="0"/>
                  </a:lnTo>
                  <a:lnTo>
                    <a:pt x="3307364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07364" cy="41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195979" y="6026508"/>
            <a:ext cx="12177074" cy="0"/>
          </a:xfrm>
          <a:prstGeom prst="line">
            <a:avLst/>
          </a:prstGeom>
          <a:ln cap="rnd" w="571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2215029" y="3559172"/>
            <a:ext cx="0" cy="2467337"/>
          </a:xfrm>
          <a:prstGeom prst="line">
            <a:avLst/>
          </a:prstGeom>
          <a:ln cap="rnd" w="57150">
            <a:solidFill>
              <a:srgbClr val="FFFF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>
            <a:off x="14373053" y="6026508"/>
            <a:ext cx="0" cy="929318"/>
          </a:xfrm>
          <a:prstGeom prst="line">
            <a:avLst/>
          </a:prstGeom>
          <a:ln cap="rnd" w="57150">
            <a:solidFill>
              <a:srgbClr val="FFFF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flipV="true">
            <a:off x="9559639" y="3359490"/>
            <a:ext cx="0" cy="2667018"/>
          </a:xfrm>
          <a:prstGeom prst="line">
            <a:avLst/>
          </a:prstGeom>
          <a:ln cap="rnd" w="57150">
            <a:solidFill>
              <a:srgbClr val="FFFFFF"/>
            </a:solidFill>
            <a:prstDash val="sysDot"/>
            <a:headEnd type="none" len="sm" w="sm"/>
            <a:tailEnd type="oval" len="lg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1824809" y="3240240"/>
            <a:ext cx="780439" cy="780856"/>
            <a:chOff x="0" y="0"/>
            <a:chExt cx="812800" cy="8132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3233"/>
            </a:xfrm>
            <a:custGeom>
              <a:avLst/>
              <a:gdLst/>
              <a:ahLst/>
              <a:cxnLst/>
              <a:rect r="r" b="b" t="t" l="l"/>
              <a:pathLst>
                <a:path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91"/>
              <a:ext cx="660400" cy="717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02170" y="3062284"/>
            <a:ext cx="780439" cy="780856"/>
            <a:chOff x="0" y="0"/>
            <a:chExt cx="812800" cy="8132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3233"/>
            </a:xfrm>
            <a:custGeom>
              <a:avLst/>
              <a:gdLst/>
              <a:ahLst/>
              <a:cxnLst/>
              <a:rect r="r" b="b" t="t" l="l"/>
              <a:pathLst>
                <a:path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91"/>
              <a:ext cx="660400" cy="717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982833" y="6717799"/>
            <a:ext cx="780439" cy="780856"/>
            <a:chOff x="0" y="0"/>
            <a:chExt cx="812800" cy="8132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3233"/>
            </a:xfrm>
            <a:custGeom>
              <a:avLst/>
              <a:gdLst/>
              <a:ahLst/>
              <a:cxnLst/>
              <a:rect r="r" b="b" t="t" l="l"/>
              <a:pathLst>
                <a:path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91"/>
              <a:ext cx="660400" cy="717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816472" y="3868015"/>
            <a:ext cx="3086100" cy="449947"/>
            <a:chOff x="0" y="0"/>
            <a:chExt cx="812800" cy="1185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18504"/>
            </a:xfrm>
            <a:custGeom>
              <a:avLst/>
              <a:gdLst/>
              <a:ahLst/>
              <a:cxnLst/>
              <a:rect r="r" b="b" t="t" l="l"/>
              <a:pathLst>
                <a:path h="1185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04"/>
                  </a:lnTo>
                  <a:lnTo>
                    <a:pt x="0" y="1185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812800" cy="118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FE8603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FRONTEND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80142" y="6658280"/>
            <a:ext cx="3086100" cy="449947"/>
            <a:chOff x="0" y="0"/>
            <a:chExt cx="812800" cy="1185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18504"/>
            </a:xfrm>
            <a:custGeom>
              <a:avLst/>
              <a:gdLst/>
              <a:ahLst/>
              <a:cxnLst/>
              <a:rect r="r" b="b" t="t" l="l"/>
              <a:pathLst>
                <a:path h="1185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04"/>
                  </a:lnTo>
                  <a:lnTo>
                    <a:pt x="0" y="118504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812800" cy="118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FE8603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BASE DE DATOS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092159" y="3719411"/>
            <a:ext cx="3086100" cy="449947"/>
            <a:chOff x="0" y="0"/>
            <a:chExt cx="812800" cy="11850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18504"/>
            </a:xfrm>
            <a:custGeom>
              <a:avLst/>
              <a:gdLst/>
              <a:ahLst/>
              <a:cxnLst/>
              <a:rect r="r" b="b" t="t" l="l"/>
              <a:pathLst>
                <a:path h="1185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04"/>
                  </a:lnTo>
                  <a:lnTo>
                    <a:pt x="0" y="118504"/>
                  </a:lnTo>
                  <a:close/>
                </a:path>
              </a:pathLst>
            </a:custGeom>
            <a:solidFill>
              <a:srgbClr val="FFB77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812800" cy="118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3"/>
                </a:lnSpc>
              </a:pPr>
              <a:r>
                <a:rPr lang="en-US" b="true" sz="1800">
                  <a:solidFill>
                    <a:srgbClr val="FFFFFF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BACKEND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26095" y="6955827"/>
            <a:ext cx="2139767" cy="2402602"/>
          </a:xfrm>
          <a:custGeom>
            <a:avLst/>
            <a:gdLst/>
            <a:ahLst/>
            <a:cxnLst/>
            <a:rect r="r" b="b" t="t" l="l"/>
            <a:pathLst>
              <a:path h="2402602" w="2139767">
                <a:moveTo>
                  <a:pt x="0" y="0"/>
                </a:moveTo>
                <a:lnTo>
                  <a:pt x="2139767" y="0"/>
                </a:lnTo>
                <a:lnTo>
                  <a:pt x="2139767" y="2402601"/>
                </a:lnTo>
                <a:lnTo>
                  <a:pt x="0" y="2402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178259" y="7919100"/>
            <a:ext cx="2028625" cy="1899530"/>
          </a:xfrm>
          <a:custGeom>
            <a:avLst/>
            <a:gdLst/>
            <a:ahLst/>
            <a:cxnLst/>
            <a:rect r="r" b="b" t="t" l="l"/>
            <a:pathLst>
              <a:path h="1899530" w="2028625">
                <a:moveTo>
                  <a:pt x="0" y="0"/>
                </a:moveTo>
                <a:lnTo>
                  <a:pt x="2028625" y="0"/>
                </a:lnTo>
                <a:lnTo>
                  <a:pt x="2028625" y="1899530"/>
                </a:lnTo>
                <a:lnTo>
                  <a:pt x="0" y="1899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032759" y="837202"/>
            <a:ext cx="3226541" cy="2403039"/>
          </a:xfrm>
          <a:custGeom>
            <a:avLst/>
            <a:gdLst/>
            <a:ahLst/>
            <a:cxnLst/>
            <a:rect r="r" b="b" t="t" l="l"/>
            <a:pathLst>
              <a:path h="2403039" w="3226541">
                <a:moveTo>
                  <a:pt x="0" y="0"/>
                </a:moveTo>
                <a:lnTo>
                  <a:pt x="3226541" y="0"/>
                </a:lnTo>
                <a:lnTo>
                  <a:pt x="3226541" y="2403038"/>
                </a:lnTo>
                <a:lnTo>
                  <a:pt x="0" y="2403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680142" y="3868015"/>
            <a:ext cx="1975781" cy="1964294"/>
          </a:xfrm>
          <a:custGeom>
            <a:avLst/>
            <a:gdLst/>
            <a:ahLst/>
            <a:cxnLst/>
            <a:rect r="r" b="b" t="t" l="l"/>
            <a:pathLst>
              <a:path h="1964294" w="1975781">
                <a:moveTo>
                  <a:pt x="0" y="0"/>
                </a:moveTo>
                <a:lnTo>
                  <a:pt x="1975781" y="0"/>
                </a:lnTo>
                <a:lnTo>
                  <a:pt x="1975781" y="1964294"/>
                </a:lnTo>
                <a:lnTo>
                  <a:pt x="0" y="19642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560500" y="3805309"/>
            <a:ext cx="2601405" cy="2006798"/>
          </a:xfrm>
          <a:custGeom>
            <a:avLst/>
            <a:gdLst/>
            <a:ahLst/>
            <a:cxnLst/>
            <a:rect r="r" b="b" t="t" l="l"/>
            <a:pathLst>
              <a:path h="2006798" w="2601405">
                <a:moveTo>
                  <a:pt x="0" y="0"/>
                </a:moveTo>
                <a:lnTo>
                  <a:pt x="2601405" y="0"/>
                </a:lnTo>
                <a:lnTo>
                  <a:pt x="2601405" y="2006798"/>
                </a:lnTo>
                <a:lnTo>
                  <a:pt x="0" y="2006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445876" y="8228617"/>
            <a:ext cx="5554631" cy="1590013"/>
          </a:xfrm>
          <a:custGeom>
            <a:avLst/>
            <a:gdLst/>
            <a:ahLst/>
            <a:cxnLst/>
            <a:rect r="r" b="b" t="t" l="l"/>
            <a:pathLst>
              <a:path h="1590013" w="5554631">
                <a:moveTo>
                  <a:pt x="0" y="0"/>
                </a:moveTo>
                <a:lnTo>
                  <a:pt x="5554631" y="0"/>
                </a:lnTo>
                <a:lnTo>
                  <a:pt x="5554631" y="1590013"/>
                </a:lnTo>
                <a:lnTo>
                  <a:pt x="0" y="1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80290" y="811791"/>
            <a:ext cx="1174232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STACK TECNOLÓGICO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16472" y="4483779"/>
            <a:ext cx="329217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EFDFC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REACT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882609" y="4483779"/>
            <a:ext cx="469032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EFDFC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NODE.JS.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75760" y="6993927"/>
            <a:ext cx="509486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EFDFC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MONGODB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553012"/>
            <a:ext cx="9522069" cy="11096890"/>
            <a:chOff x="0" y="0"/>
            <a:chExt cx="1783089" cy="2077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3089" cy="2077988"/>
            </a:xfrm>
            <a:custGeom>
              <a:avLst/>
              <a:gdLst/>
              <a:ahLst/>
              <a:cxnLst/>
              <a:rect r="r" b="b" t="t" l="l"/>
              <a:pathLst>
                <a:path h="2077988" w="1783089">
                  <a:moveTo>
                    <a:pt x="14635" y="0"/>
                  </a:moveTo>
                  <a:lnTo>
                    <a:pt x="1768454" y="0"/>
                  </a:lnTo>
                  <a:cubicBezTo>
                    <a:pt x="1772336" y="0"/>
                    <a:pt x="1776058" y="1542"/>
                    <a:pt x="1778803" y="4286"/>
                  </a:cubicBezTo>
                  <a:cubicBezTo>
                    <a:pt x="1781547" y="7031"/>
                    <a:pt x="1783089" y="10753"/>
                    <a:pt x="1783089" y="14635"/>
                  </a:cubicBezTo>
                  <a:lnTo>
                    <a:pt x="1783089" y="2063353"/>
                  </a:lnTo>
                  <a:cubicBezTo>
                    <a:pt x="1783089" y="2071435"/>
                    <a:pt x="1776537" y="2077988"/>
                    <a:pt x="1768454" y="2077988"/>
                  </a:cubicBezTo>
                  <a:lnTo>
                    <a:pt x="14635" y="2077988"/>
                  </a:lnTo>
                  <a:cubicBezTo>
                    <a:pt x="10753" y="2077988"/>
                    <a:pt x="7031" y="2076446"/>
                    <a:pt x="4286" y="2073701"/>
                  </a:cubicBezTo>
                  <a:cubicBezTo>
                    <a:pt x="1542" y="2070957"/>
                    <a:pt x="0" y="2067234"/>
                    <a:pt x="0" y="2063353"/>
                  </a:cubicBezTo>
                  <a:lnTo>
                    <a:pt x="0" y="14635"/>
                  </a:lnTo>
                  <a:cubicBezTo>
                    <a:pt x="0" y="10753"/>
                    <a:pt x="1542" y="7031"/>
                    <a:pt x="4286" y="4286"/>
                  </a:cubicBezTo>
                  <a:cubicBezTo>
                    <a:pt x="7031" y="1542"/>
                    <a:pt x="10753" y="0"/>
                    <a:pt x="14635" y="0"/>
                  </a:cubicBezTo>
                  <a:close/>
                </a:path>
              </a:pathLst>
            </a:custGeom>
            <a:blipFill>
              <a:blip r:embed="rId2"/>
              <a:stretch>
                <a:fillRect l="-40165" t="0" r="-401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0859" y="898251"/>
            <a:ext cx="11319571" cy="1400332"/>
            <a:chOff x="0" y="0"/>
            <a:chExt cx="2981286" cy="3688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81286" cy="368812"/>
            </a:xfrm>
            <a:custGeom>
              <a:avLst/>
              <a:gdLst/>
              <a:ahLst/>
              <a:cxnLst/>
              <a:rect r="r" b="b" t="t" l="l"/>
              <a:pathLst>
                <a:path h="368812" w="2981286">
                  <a:moveTo>
                    <a:pt x="0" y="0"/>
                  </a:moveTo>
                  <a:lnTo>
                    <a:pt x="2981286" y="0"/>
                  </a:lnTo>
                  <a:lnTo>
                    <a:pt x="2981286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981286" cy="41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5757" y="3441012"/>
            <a:ext cx="7743140" cy="5941632"/>
            <a:chOff x="0" y="0"/>
            <a:chExt cx="2039346" cy="15648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9346" cy="1564874"/>
            </a:xfrm>
            <a:custGeom>
              <a:avLst/>
              <a:gdLst/>
              <a:ahLst/>
              <a:cxnLst/>
              <a:rect r="r" b="b" t="t" l="l"/>
              <a:pathLst>
                <a:path h="1564874" w="2039346">
                  <a:moveTo>
                    <a:pt x="0" y="0"/>
                  </a:moveTo>
                  <a:lnTo>
                    <a:pt x="2039346" y="0"/>
                  </a:lnTo>
                  <a:lnTo>
                    <a:pt x="2039346" y="1564874"/>
                  </a:lnTo>
                  <a:lnTo>
                    <a:pt x="0" y="15648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039346" cy="161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548203" y="3103941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2"/>
                </a:lnTo>
                <a:lnTo>
                  <a:pt x="0" y="674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25317"/>
            <a:ext cx="98714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VALOR AGREGADO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5757" y="4159870"/>
            <a:ext cx="7450198" cy="442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2562" indent="-451281" lvl="1">
              <a:lnSpc>
                <a:spcPts val="5852"/>
              </a:lnSpc>
              <a:buFont typeface="Arial"/>
              <a:buChar char="•"/>
            </a:pPr>
            <a:r>
              <a:rPr lang="en-US" b="true" sz="41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Inclusión desde el diseño</a:t>
            </a:r>
          </a:p>
          <a:p>
            <a:pPr algn="l" marL="902562" indent="-451281" lvl="1">
              <a:lnSpc>
                <a:spcPts val="5852"/>
              </a:lnSpc>
              <a:buFont typeface="Arial"/>
              <a:buChar char="•"/>
            </a:pPr>
            <a:r>
              <a:rPr lang="en-US" b="true" sz="41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Conexión entre familias, docentes y estudiantes</a:t>
            </a:r>
          </a:p>
          <a:p>
            <a:pPr algn="l" marL="902562" indent="-451281" lvl="1">
              <a:lnSpc>
                <a:spcPts val="5852"/>
              </a:lnSpc>
              <a:buFont typeface="Arial"/>
              <a:buChar char="•"/>
            </a:pPr>
            <a:r>
              <a:rPr lang="en-US" b="true" sz="41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Escalabilidad Tecnica</a:t>
            </a:r>
          </a:p>
          <a:p>
            <a:pPr algn="l" marL="902562" indent="-451281" lvl="1">
              <a:lnSpc>
                <a:spcPts val="5852"/>
              </a:lnSpc>
              <a:buFont typeface="Arial"/>
              <a:buChar char="•"/>
            </a:pPr>
            <a:r>
              <a:rPr lang="en-US" b="true" sz="41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Impacto social positivo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8069" y="2424562"/>
            <a:ext cx="9522069" cy="8415236"/>
            <a:chOff x="0" y="0"/>
            <a:chExt cx="1783089" cy="1575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3089" cy="1575825"/>
            </a:xfrm>
            <a:custGeom>
              <a:avLst/>
              <a:gdLst/>
              <a:ahLst/>
              <a:cxnLst/>
              <a:rect r="r" b="b" t="t" l="l"/>
              <a:pathLst>
                <a:path h="1575825" w="1783089">
                  <a:moveTo>
                    <a:pt x="14635" y="0"/>
                  </a:moveTo>
                  <a:lnTo>
                    <a:pt x="1768454" y="0"/>
                  </a:lnTo>
                  <a:cubicBezTo>
                    <a:pt x="1772336" y="0"/>
                    <a:pt x="1776058" y="1542"/>
                    <a:pt x="1778803" y="4286"/>
                  </a:cubicBezTo>
                  <a:cubicBezTo>
                    <a:pt x="1781547" y="7031"/>
                    <a:pt x="1783089" y="10753"/>
                    <a:pt x="1783089" y="14635"/>
                  </a:cubicBezTo>
                  <a:lnTo>
                    <a:pt x="1783089" y="1561190"/>
                  </a:lnTo>
                  <a:cubicBezTo>
                    <a:pt x="1783089" y="1565071"/>
                    <a:pt x="1781547" y="1568794"/>
                    <a:pt x="1778803" y="1571538"/>
                  </a:cubicBezTo>
                  <a:cubicBezTo>
                    <a:pt x="1776058" y="1574283"/>
                    <a:pt x="1772336" y="1575825"/>
                    <a:pt x="1768454" y="1575825"/>
                  </a:cubicBezTo>
                  <a:lnTo>
                    <a:pt x="14635" y="1575825"/>
                  </a:lnTo>
                  <a:cubicBezTo>
                    <a:pt x="10753" y="1575825"/>
                    <a:pt x="7031" y="1574283"/>
                    <a:pt x="4286" y="1571538"/>
                  </a:cubicBezTo>
                  <a:cubicBezTo>
                    <a:pt x="1542" y="1568794"/>
                    <a:pt x="0" y="1565071"/>
                    <a:pt x="0" y="1561190"/>
                  </a:cubicBezTo>
                  <a:lnTo>
                    <a:pt x="0" y="14635"/>
                  </a:lnTo>
                  <a:cubicBezTo>
                    <a:pt x="0" y="10753"/>
                    <a:pt x="1542" y="7031"/>
                    <a:pt x="4286" y="4286"/>
                  </a:cubicBezTo>
                  <a:cubicBezTo>
                    <a:pt x="7031" y="1542"/>
                    <a:pt x="10753" y="0"/>
                    <a:pt x="14635" y="0"/>
                  </a:cubicBezTo>
                  <a:close/>
                </a:path>
              </a:pathLst>
            </a:custGeom>
            <a:blipFill>
              <a:blip r:embed="rId2"/>
              <a:stretch>
                <a:fillRect l="-12018" t="0" r="-1201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0859" y="898251"/>
            <a:ext cx="18120159" cy="1526312"/>
            <a:chOff x="0" y="0"/>
            <a:chExt cx="4772387" cy="401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2387" cy="401992"/>
            </a:xfrm>
            <a:custGeom>
              <a:avLst/>
              <a:gdLst/>
              <a:ahLst/>
              <a:cxnLst/>
              <a:rect r="r" b="b" t="t" l="l"/>
              <a:pathLst>
                <a:path h="401992" w="4772387">
                  <a:moveTo>
                    <a:pt x="0" y="0"/>
                  </a:moveTo>
                  <a:lnTo>
                    <a:pt x="4772387" y="0"/>
                  </a:lnTo>
                  <a:lnTo>
                    <a:pt x="4772387" y="401992"/>
                  </a:lnTo>
                  <a:lnTo>
                    <a:pt x="0" y="401992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772387" cy="44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42082" y="3316668"/>
            <a:ext cx="7417218" cy="5941632"/>
            <a:chOff x="0" y="0"/>
            <a:chExt cx="1953506" cy="15648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3506" cy="1564874"/>
            </a:xfrm>
            <a:custGeom>
              <a:avLst/>
              <a:gdLst/>
              <a:ahLst/>
              <a:cxnLst/>
              <a:rect r="r" b="b" t="t" l="l"/>
              <a:pathLst>
                <a:path h="1564874" w="1953506">
                  <a:moveTo>
                    <a:pt x="0" y="0"/>
                  </a:moveTo>
                  <a:lnTo>
                    <a:pt x="1953506" y="0"/>
                  </a:lnTo>
                  <a:lnTo>
                    <a:pt x="1953506" y="1564874"/>
                  </a:lnTo>
                  <a:lnTo>
                    <a:pt x="0" y="15648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53506" cy="161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673360" y="2886277"/>
            <a:ext cx="2048500" cy="674143"/>
          </a:xfrm>
          <a:custGeom>
            <a:avLst/>
            <a:gdLst/>
            <a:ahLst/>
            <a:cxnLst/>
            <a:rect r="r" b="b" t="t" l="l"/>
            <a:pathLst>
              <a:path h="674143" w="2048500">
                <a:moveTo>
                  <a:pt x="0" y="0"/>
                </a:moveTo>
                <a:lnTo>
                  <a:pt x="2048500" y="0"/>
                </a:lnTo>
                <a:lnTo>
                  <a:pt x="2048500" y="674143"/>
                </a:lnTo>
                <a:lnTo>
                  <a:pt x="0" y="67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191781">
            <a:off x="16770404" y="1205033"/>
            <a:ext cx="2012121" cy="2973401"/>
          </a:xfrm>
          <a:custGeom>
            <a:avLst/>
            <a:gdLst/>
            <a:ahLst/>
            <a:cxnLst/>
            <a:rect r="r" b="b" t="t" l="l"/>
            <a:pathLst>
              <a:path h="2973401" w="2012121">
                <a:moveTo>
                  <a:pt x="0" y="0"/>
                </a:moveTo>
                <a:lnTo>
                  <a:pt x="2012120" y="0"/>
                </a:lnTo>
                <a:lnTo>
                  <a:pt x="2012120" y="2973401"/>
                </a:lnTo>
                <a:lnTo>
                  <a:pt x="0" y="297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2109" y="914819"/>
            <a:ext cx="1588290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ESTADO ACTUAL DEL 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7022" y="3695911"/>
            <a:ext cx="5394037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Antecedentes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0252" y="4628091"/>
            <a:ext cx="6960879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Mockup inicial desarrollado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Stack tecnológico definido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Roles Asignados en metodologia SCRUM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de presentación de proyecto Centro TEA Calera de Tango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0859" y="898251"/>
            <a:ext cx="13694282" cy="1400332"/>
            <a:chOff x="0" y="0"/>
            <a:chExt cx="3606724" cy="368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06724" cy="368812"/>
            </a:xfrm>
            <a:custGeom>
              <a:avLst/>
              <a:gdLst/>
              <a:ahLst/>
              <a:cxnLst/>
              <a:rect r="r" b="b" t="t" l="l"/>
              <a:pathLst>
                <a:path h="368812" w="3606724">
                  <a:moveTo>
                    <a:pt x="0" y="0"/>
                  </a:moveTo>
                  <a:lnTo>
                    <a:pt x="3606724" y="0"/>
                  </a:lnTo>
                  <a:lnTo>
                    <a:pt x="3606724" y="368812"/>
                  </a:lnTo>
                  <a:lnTo>
                    <a:pt x="0" y="368812"/>
                  </a:lnTo>
                  <a:close/>
                </a:path>
              </a:pathLst>
            </a:custGeom>
            <a:solidFill>
              <a:srgbClr val="B2DE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06724" cy="41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63110" y="666281"/>
            <a:ext cx="3235496" cy="2588397"/>
          </a:xfrm>
          <a:custGeom>
            <a:avLst/>
            <a:gdLst/>
            <a:ahLst/>
            <a:cxnLst/>
            <a:rect r="r" b="b" t="t" l="l"/>
            <a:pathLst>
              <a:path h="2588397" w="3235496">
                <a:moveTo>
                  <a:pt x="0" y="0"/>
                </a:moveTo>
                <a:lnTo>
                  <a:pt x="3235497" y="0"/>
                </a:lnTo>
                <a:lnTo>
                  <a:pt x="3235497" y="2588397"/>
                </a:lnTo>
                <a:lnTo>
                  <a:pt x="0" y="2588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5948">
            <a:off x="2367787" y="3529651"/>
            <a:ext cx="4724546" cy="950225"/>
          </a:xfrm>
          <a:custGeom>
            <a:avLst/>
            <a:gdLst/>
            <a:ahLst/>
            <a:cxnLst/>
            <a:rect r="r" b="b" t="t" l="l"/>
            <a:pathLst>
              <a:path h="950225" w="4724546">
                <a:moveTo>
                  <a:pt x="0" y="0"/>
                </a:moveTo>
                <a:lnTo>
                  <a:pt x="4724545" y="0"/>
                </a:lnTo>
                <a:lnTo>
                  <a:pt x="4724545" y="950225"/>
                </a:lnTo>
                <a:lnTo>
                  <a:pt x="0" y="95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095459" y="5311894"/>
          <a:ext cx="7275812" cy="5183594"/>
        </p:xfrm>
        <a:graphic>
          <a:graphicData uri="http://schemas.openxmlformats.org/drawingml/2006/table">
            <a:tbl>
              <a:tblPr/>
              <a:tblGrid>
                <a:gridCol w="5288894"/>
              </a:tblGrid>
              <a:tr h="12288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Desarrollo del MVP </a:t>
                      </a:r>
                      <a:endParaRPr lang="en-US" sz="1100"/>
                    </a:p>
                  </a:txBody>
                  <a:tcPr marL="260146" marR="260146" marT="260146" marB="260146" anchor="ctr">
                    <a:lnL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71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Pruebas con usuarios para validar accesibilidad</a:t>
                      </a:r>
                      <a:endParaRPr lang="en-US" sz="1100"/>
                    </a:p>
                  </a:txBody>
                  <a:tcPr marL="260146" marR="260146" marT="260146" marB="260146" anchor="ctr">
                    <a:lnL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55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Iteraciones y mejoras continuas</a:t>
                      </a:r>
                      <a:endParaRPr lang="en-US" sz="1100"/>
                    </a:p>
                  </a:txBody>
                  <a:tcPr marL="260146" marR="260146" marT="260146" marB="260146" anchor="ctr">
                    <a:lnL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9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260146" marR="260146" marT="260146" marB="260146" anchor="ctr">
                    <a:lnL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2029">
                      <a:solidFill>
                        <a:srgbClr val="1187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6015">
                      <a:solidFill>
                        <a:srgbClr val="B2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8" id="8"/>
          <p:cNvGrpSpPr/>
          <p:nvPr/>
        </p:nvGrpSpPr>
        <p:grpSpPr>
          <a:xfrm rot="0">
            <a:off x="1175523" y="5311894"/>
            <a:ext cx="780439" cy="780856"/>
            <a:chOff x="0" y="0"/>
            <a:chExt cx="812800" cy="8132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3233"/>
            </a:xfrm>
            <a:custGeom>
              <a:avLst/>
              <a:gdLst/>
              <a:ahLst/>
              <a:cxnLst/>
              <a:rect r="r" b="b" t="t" l="l"/>
              <a:pathLst>
                <a:path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5523" y="6572898"/>
            <a:ext cx="780439" cy="780856"/>
            <a:chOff x="0" y="0"/>
            <a:chExt cx="812800" cy="8132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3233"/>
            </a:xfrm>
            <a:custGeom>
              <a:avLst/>
              <a:gdLst/>
              <a:ahLst/>
              <a:cxnLst/>
              <a:rect r="r" b="b" t="t" l="l"/>
              <a:pathLst>
                <a:path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75523" y="7937399"/>
            <a:ext cx="780439" cy="780856"/>
            <a:chOff x="0" y="0"/>
            <a:chExt cx="812800" cy="8132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3233"/>
            </a:xfrm>
            <a:custGeom>
              <a:avLst/>
              <a:gdLst/>
              <a:ahLst/>
              <a:cxnLst/>
              <a:rect r="r" b="b" t="t" l="l"/>
              <a:pathLst>
                <a:path h="813233" w="812800">
                  <a:moveTo>
                    <a:pt x="406400" y="0"/>
                  </a:moveTo>
                  <a:cubicBezTo>
                    <a:pt x="181951" y="0"/>
                    <a:pt x="0" y="182048"/>
                    <a:pt x="0" y="406617"/>
                  </a:cubicBezTo>
                  <a:cubicBezTo>
                    <a:pt x="0" y="631185"/>
                    <a:pt x="181951" y="813233"/>
                    <a:pt x="406400" y="813233"/>
                  </a:cubicBezTo>
                  <a:cubicBezTo>
                    <a:pt x="630849" y="813233"/>
                    <a:pt x="812800" y="631185"/>
                    <a:pt x="812800" y="406617"/>
                  </a:cubicBezTo>
                  <a:cubicBezTo>
                    <a:pt x="812800" y="1820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616"/>
              <a:ext cx="660400" cy="7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y Grotesk Key Bold"/>
                  <a:ea typeface="Cy Grotesk Key Bold"/>
                  <a:cs typeface="Cy Grotesk Key Bold"/>
                  <a:sym typeface="Cy Grotesk Key Bold"/>
                </a:rPr>
                <a:t>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955647" y="3476225"/>
            <a:ext cx="9278422" cy="6193347"/>
          </a:xfrm>
          <a:custGeom>
            <a:avLst/>
            <a:gdLst/>
            <a:ahLst/>
            <a:cxnLst/>
            <a:rect r="r" b="b" t="t" l="l"/>
            <a:pathLst>
              <a:path h="6193347" w="9278422">
                <a:moveTo>
                  <a:pt x="0" y="0"/>
                </a:moveTo>
                <a:lnTo>
                  <a:pt x="9278422" y="0"/>
                </a:lnTo>
                <a:lnTo>
                  <a:pt x="9278422" y="6193346"/>
                </a:lnTo>
                <a:lnTo>
                  <a:pt x="0" y="619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74411" y="925317"/>
            <a:ext cx="883140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187A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PRÓXIMOS PASOS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00627" y="3672976"/>
            <a:ext cx="499604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E8603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Objetivos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99711" y="2760969"/>
            <a:ext cx="11688578" cy="4765062"/>
            <a:chOff x="0" y="0"/>
            <a:chExt cx="2191437" cy="8933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1437" cy="893379"/>
            </a:xfrm>
            <a:custGeom>
              <a:avLst/>
              <a:gdLst/>
              <a:ahLst/>
              <a:cxnLst/>
              <a:rect r="r" b="b" t="t" l="l"/>
              <a:pathLst>
                <a:path h="893379" w="2191437">
                  <a:moveTo>
                    <a:pt x="0" y="0"/>
                  </a:moveTo>
                  <a:lnTo>
                    <a:pt x="2191437" y="0"/>
                  </a:lnTo>
                  <a:lnTo>
                    <a:pt x="2191437" y="893379"/>
                  </a:lnTo>
                  <a:lnTo>
                    <a:pt x="0" y="893379"/>
                  </a:lnTo>
                  <a:close/>
                </a:path>
              </a:pathLst>
            </a:custGeom>
            <a:solidFill>
              <a:srgbClr val="FE86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91437" cy="941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18924" y="-211015"/>
            <a:ext cx="4697952" cy="2796251"/>
          </a:xfrm>
          <a:custGeom>
            <a:avLst/>
            <a:gdLst/>
            <a:ahLst/>
            <a:cxnLst/>
            <a:rect r="r" b="b" t="t" l="l"/>
            <a:pathLst>
              <a:path h="2796251" w="4697952">
                <a:moveTo>
                  <a:pt x="0" y="0"/>
                </a:moveTo>
                <a:lnTo>
                  <a:pt x="4697952" y="0"/>
                </a:lnTo>
                <a:lnTo>
                  <a:pt x="4697952" y="2796251"/>
                </a:lnTo>
                <a:lnTo>
                  <a:pt x="0" y="2796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86064" y="6259968"/>
            <a:ext cx="4070938" cy="4114800"/>
          </a:xfrm>
          <a:custGeom>
            <a:avLst/>
            <a:gdLst/>
            <a:ahLst/>
            <a:cxnLst/>
            <a:rect r="r" b="b" t="t" l="l"/>
            <a:pathLst>
              <a:path h="4114800" w="4070938">
                <a:moveTo>
                  <a:pt x="0" y="0"/>
                </a:moveTo>
                <a:lnTo>
                  <a:pt x="4070938" y="0"/>
                </a:lnTo>
                <a:lnTo>
                  <a:pt x="40709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19199" y="775625"/>
            <a:ext cx="2404668" cy="1674523"/>
          </a:xfrm>
          <a:custGeom>
            <a:avLst/>
            <a:gdLst/>
            <a:ahLst/>
            <a:cxnLst/>
            <a:rect r="r" b="b" t="t" l="l"/>
            <a:pathLst>
              <a:path h="1674523" w="2404668">
                <a:moveTo>
                  <a:pt x="0" y="0"/>
                </a:moveTo>
                <a:lnTo>
                  <a:pt x="2404668" y="0"/>
                </a:lnTo>
                <a:lnTo>
                  <a:pt x="2404668" y="1674523"/>
                </a:lnTo>
                <a:lnTo>
                  <a:pt x="0" y="1674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54322" y="7752459"/>
            <a:ext cx="5133350" cy="2893343"/>
          </a:xfrm>
          <a:custGeom>
            <a:avLst/>
            <a:gdLst/>
            <a:ahLst/>
            <a:cxnLst/>
            <a:rect r="r" b="b" t="t" l="l"/>
            <a:pathLst>
              <a:path h="2893343" w="5133350">
                <a:moveTo>
                  <a:pt x="0" y="0"/>
                </a:moveTo>
                <a:lnTo>
                  <a:pt x="5133350" y="0"/>
                </a:lnTo>
                <a:lnTo>
                  <a:pt x="5133350" y="2893343"/>
                </a:lnTo>
                <a:lnTo>
                  <a:pt x="0" y="28933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32809" y="3291787"/>
            <a:ext cx="11688578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Connec-TEA es más que una plataforma.</a:t>
            </a:r>
          </a:p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 un punto hacia una educación inclusiva y accesible para todos.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DAGy0NkLdXM</dc:identifier>
  <dcterms:modified xsi:type="dcterms:W3CDTF">2011-08-01T06:04:30Z</dcterms:modified>
  <cp:revision>1</cp:revision>
  <dc:title>Sandra Haro Elena Fuentes Horacio Olivo</dc:title>
</cp:coreProperties>
</file>